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162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04\fl_&#35519;&#26619;&#30740;&#31350;&#35506;\&#35519;&#26619;&#30740;&#31350;&#37096;_2026R08&#37329;&#26623;&#22823;&#36032;&#20489;&#20869;\&#12475;&#12531;&#12479;&#12540;&#20869;_2026R08\&#32207;&#21209;&#35506;%20&#30740;&#20462;&#20225;&#30011;&#23460;&#65306;&#20107;&#21209;&#25152;&#38263;&#20250;&#35696;&#65306;&#26032;&#20219;&#12289;&#20840;&#22269;&#12289;&#35215;&#27169;&#21029;_2026R08\R080630_&#20840;&#22269;&#20107;&#21209;&#25152;&#38263;&#20250;&#35696;\&#20351;&#12387;&#12383;&#36039;&#26009;\04_&#30446;&#35222;_1&#34892;&#12487;&#12540;&#12479;_20260123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04\fl_&#35519;&#26619;&#30740;&#31350;&#35506;\&#35519;&#26619;&#30740;&#31350;&#37096;_2026R08&#37329;&#26623;&#22823;&#36032;&#20489;&#20869;\&#12475;&#12531;&#12479;&#12540;&#20869;_2026R08\&#32207;&#21209;&#35506;%20&#30740;&#20462;&#20225;&#30011;&#23460;&#65306;&#20107;&#21209;&#25152;&#38263;&#20250;&#35696;&#65306;&#26032;&#20219;&#12289;&#20840;&#22269;&#12289;&#35215;&#27169;&#21029;_2026R08\R080630_&#20840;&#22269;&#20107;&#21209;&#25152;&#38263;&#20250;&#35696;\&#20351;&#12387;&#12383;&#36039;&#26009;\04_&#30446;&#35222;_1&#34892;&#12487;&#12540;&#12479;_20260123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ポスター用R080625!$C$2</c:f>
              <c:strCache>
                <c:ptCount val="1"/>
                <c:pt idx="0">
                  <c:v>接触なし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ポスター用R080625!$D$1:$F$1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ポスター用R080625!$D$2:$F$2</c:f>
              <c:numCache>
                <c:formatCode>General</c:formatCode>
                <c:ptCount val="3"/>
                <c:pt idx="0">
                  <c:v>21</c:v>
                </c:pt>
                <c:pt idx="1">
                  <c:v>53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C-4454-9A52-BC3074E400FA}"/>
            </c:ext>
          </c:extLst>
        </c:ser>
        <c:ser>
          <c:idx val="1"/>
          <c:order val="1"/>
          <c:tx>
            <c:strRef>
              <c:f>ポスター用R080625!$C$3</c:f>
              <c:strCache>
                <c:ptCount val="1"/>
                <c:pt idx="0">
                  <c:v>首に接触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ポスター用R080625!$D$1:$F$1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ポスター用R080625!$D$3:$F$3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C-4454-9A52-BC3074E400FA}"/>
            </c:ext>
          </c:extLst>
        </c:ser>
        <c:ser>
          <c:idx val="2"/>
          <c:order val="2"/>
          <c:tx>
            <c:strRef>
              <c:f>ポスター用R080625!$C$4</c:f>
              <c:strCache>
                <c:ptCount val="1"/>
                <c:pt idx="0">
                  <c:v>顔に接触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ポスター用R080625!$D$1:$F$1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ポスター用R080625!$D$4:$F$4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C-4454-9A52-BC3074E40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4223512"/>
        <c:axId val="614214984"/>
      </c:barChart>
      <c:catAx>
        <c:axId val="61422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214984"/>
        <c:crosses val="autoZero"/>
        <c:auto val="1"/>
        <c:lblAlgn val="ctr"/>
        <c:lblOffset val="100"/>
        <c:noMultiLvlLbl val="0"/>
      </c:catAx>
      <c:valAx>
        <c:axId val="61421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人数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22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ポスター用R080625!$I$2</c:f>
              <c:strCache>
                <c:ptCount val="1"/>
                <c:pt idx="0">
                  <c:v>骨盤より下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ポスター用R080625!$J$1:$L$1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ポスター用R080625!$J$2:$L$2</c:f>
              <c:numCache>
                <c:formatCode>General</c:formatCode>
                <c:ptCount val="3"/>
                <c:pt idx="0">
                  <c:v>17</c:v>
                </c:pt>
                <c:pt idx="1">
                  <c:v>53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8-4E62-BBA8-DA65E93730A5}"/>
            </c:ext>
          </c:extLst>
        </c:ser>
        <c:ser>
          <c:idx val="1"/>
          <c:order val="1"/>
          <c:tx>
            <c:strRef>
              <c:f>ポスター用R080625!$I$3</c:f>
              <c:strCache>
                <c:ptCount val="1"/>
                <c:pt idx="0">
                  <c:v>骨盤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ポスター用R080625!$J$1:$L$1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ポスター用R080625!$J$3:$L$3</c:f>
              <c:numCache>
                <c:formatCode>General</c:formatCode>
                <c:ptCount val="3"/>
                <c:pt idx="0">
                  <c:v>33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8-4E62-BBA8-DA65E93730A5}"/>
            </c:ext>
          </c:extLst>
        </c:ser>
        <c:ser>
          <c:idx val="2"/>
          <c:order val="2"/>
          <c:tx>
            <c:strRef>
              <c:f>ポスター用R080625!$I$4</c:f>
              <c:strCache>
                <c:ptCount val="1"/>
                <c:pt idx="0">
                  <c:v>骨盤より上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ポスター用R080625!$J$1:$L$1</c:f>
              <c:strCache>
                <c:ptCount val="3"/>
                <c:pt idx="0">
                  <c:v>座席のまま</c:v>
                </c:pt>
                <c:pt idx="1">
                  <c:v>ブースターシート</c:v>
                </c:pt>
                <c:pt idx="2">
                  <c:v>ジュニアシート</c:v>
                </c:pt>
              </c:strCache>
            </c:strRef>
          </c:cat>
          <c:val>
            <c:numRef>
              <c:f>ポスター用R080625!$J$4:$L$4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8-4E62-BBA8-DA65E9373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4223512"/>
        <c:axId val="614214984"/>
      </c:barChart>
      <c:catAx>
        <c:axId val="61422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214984"/>
        <c:crosses val="autoZero"/>
        <c:auto val="1"/>
        <c:lblAlgn val="ctr"/>
        <c:lblOffset val="100"/>
        <c:noMultiLvlLbl val="0"/>
      </c:catAx>
      <c:valAx>
        <c:axId val="61421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人数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22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0.37032</cdr:x>
      <cdr:y>0.22142</cdr:y>
    </cdr:from>
    <cdr:to>
      <cdr:x>0.50148</cdr:x>
      <cdr:y>0.49435</cdr:y>
    </cdr:to>
    <cdr:sp macro="" textlink="">
      <cdr:nvSpPr>
        <cdr:cNvPr id="2" name="矢印: 右 1">
          <a:extLst xmlns:a="http://schemas.openxmlformats.org/drawingml/2006/main">
            <a:ext uri="{FF2B5EF4-FFF2-40B4-BE49-F238E27FC236}">
              <a16:creationId xmlns:a16="http://schemas.microsoft.com/office/drawing/2014/main" id="{01CDD2C7-24D4-4328-8058-E9B36D54FA49}"/>
            </a:ext>
          </a:extLst>
        </cdr:cNvPr>
        <cdr:cNvSpPr/>
      </cdr:nvSpPr>
      <cdr:spPr>
        <a:xfrm xmlns:a="http://schemas.openxmlformats.org/drawingml/2006/main">
          <a:off x="1189569" y="557966"/>
          <a:ext cx="421324" cy="68779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0.36415</cdr:x>
      <cdr:y>0.30903</cdr:y>
    </cdr:from>
    <cdr:to>
      <cdr:x>0.50148</cdr:x>
      <cdr:y>0.40674</cdr:y>
    </cdr:to>
    <cdr:sp macro="" textlink="">
      <cdr:nvSpPr>
        <cdr:cNvPr id="3" name="テキスト ボックス 68">
          <a:extLst xmlns:a="http://schemas.openxmlformats.org/drawingml/2006/main">
            <a:ext uri="{FF2B5EF4-FFF2-40B4-BE49-F238E27FC236}">
              <a16:creationId xmlns:a16="http://schemas.microsoft.com/office/drawing/2014/main" id="{7E0D7E94-1DA6-4DD5-B5B3-E2FA880E6653}"/>
            </a:ext>
          </a:extLst>
        </cdr:cNvPr>
        <cdr:cNvSpPr txBox="1"/>
      </cdr:nvSpPr>
      <cdr:spPr>
        <a:xfrm xmlns:a="http://schemas.openxmlformats.org/drawingml/2006/main">
          <a:off x="1169746" y="778753"/>
          <a:ext cx="44114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1000" dirty="0"/>
            <a:t>改善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0.37604</cdr:x>
      <cdr:y>0.2514</cdr:y>
    </cdr:from>
    <cdr:to>
      <cdr:x>0.50725</cdr:x>
      <cdr:y>0.52453</cdr:y>
    </cdr:to>
    <cdr:sp macro="" textlink="">
      <cdr:nvSpPr>
        <cdr:cNvPr id="2" name="矢印: 右 1">
          <a:extLst xmlns:a="http://schemas.openxmlformats.org/drawingml/2006/main">
            <a:ext uri="{FF2B5EF4-FFF2-40B4-BE49-F238E27FC236}">
              <a16:creationId xmlns:a16="http://schemas.microsoft.com/office/drawing/2014/main" id="{01CDD2C7-24D4-4328-8058-E9B36D54FA49}"/>
            </a:ext>
          </a:extLst>
        </cdr:cNvPr>
        <cdr:cNvSpPr/>
      </cdr:nvSpPr>
      <cdr:spPr>
        <a:xfrm xmlns:a="http://schemas.openxmlformats.org/drawingml/2006/main">
          <a:off x="1207554" y="633533"/>
          <a:ext cx="421324" cy="68828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  <cdr:relSizeAnchor xmlns:cdr="http://schemas.openxmlformats.org/drawingml/2006/chartDrawing">
    <cdr:from>
      <cdr:x>0.36987</cdr:x>
      <cdr:y>0.33911</cdr:y>
    </cdr:from>
    <cdr:to>
      <cdr:x>0.50725</cdr:x>
      <cdr:y>0.43682</cdr:y>
    </cdr:to>
    <cdr:sp macro="" textlink="">
      <cdr:nvSpPr>
        <cdr:cNvPr id="3" name="テキスト ボックス 68">
          <a:extLst xmlns:a="http://schemas.openxmlformats.org/drawingml/2006/main">
            <a:ext uri="{FF2B5EF4-FFF2-40B4-BE49-F238E27FC236}">
              <a16:creationId xmlns:a16="http://schemas.microsoft.com/office/drawing/2014/main" id="{7E0D7E94-1DA6-4DD5-B5B3-E2FA880E6653}"/>
            </a:ext>
          </a:extLst>
        </cdr:cNvPr>
        <cdr:cNvSpPr txBox="1"/>
      </cdr:nvSpPr>
      <cdr:spPr>
        <a:xfrm xmlns:a="http://schemas.openxmlformats.org/drawingml/2006/main">
          <a:off x="1187731" y="854564"/>
          <a:ext cx="44114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1000" dirty="0"/>
            <a:t>改善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01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8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4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43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3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0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9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1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12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3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2E1E-51D7-4CD8-AA58-3AFFA5AF45A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935A-6077-4A43-A213-1B830303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26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hart" Target="../charts/chart2.xml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chart" Target="../charts/chart1.xml"/><Relationship Id="rId19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3C2463-3F9C-4D78-BFE8-60DB5C634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5"/>
          <a:stretch/>
        </p:blipFill>
        <p:spPr>
          <a:xfrm>
            <a:off x="2334173" y="2629748"/>
            <a:ext cx="921600" cy="184411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90C9477-421A-43EE-9055-7E69F8FC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9" r="-44"/>
          <a:stretch/>
        </p:blipFill>
        <p:spPr>
          <a:xfrm>
            <a:off x="1321318" y="2207931"/>
            <a:ext cx="921600" cy="18441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82FA9D-5B11-437B-A658-CBF25526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23" y="8314791"/>
            <a:ext cx="1578077" cy="15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A3B703-ABF9-43F6-AF12-BD683595178F}"/>
              </a:ext>
            </a:extLst>
          </p:cNvPr>
          <p:cNvSpPr txBox="1"/>
          <p:nvPr/>
        </p:nvSpPr>
        <p:spPr>
          <a:xfrm>
            <a:off x="0" y="204568"/>
            <a:ext cx="6858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小学生になってもチャイルドシート！　子どものケガを防ぎます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72FA9A-EFE2-4DF2-A263-754B83D17A5C}"/>
              </a:ext>
            </a:extLst>
          </p:cNvPr>
          <p:cNvSpPr txBox="1"/>
          <p:nvPr/>
        </p:nvSpPr>
        <p:spPr>
          <a:xfrm>
            <a:off x="0" y="630942"/>
            <a:ext cx="21090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調査研究の背景</a:t>
            </a:r>
            <a:endParaRPr kumimoji="1" lang="en-US" altLang="ja-JP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現在の道路交通法ではチャイルドシートの使用義務付けは</a:t>
            </a:r>
            <a:r>
              <a:rPr kumimoji="1"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6</a:t>
            </a:r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歳未満の子どもまでとされています。しかしながら、体格によっては</a:t>
            </a:r>
            <a:r>
              <a:rPr kumimoji="1"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6</a:t>
            </a:r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歳以上の子どもでもチャイルドシートの使用が推奨されています。たとえば事故時にシートベルトがお腹へ食い込む危険があります。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5D7477-9140-45D7-ACFD-883E1CF80A5F}"/>
              </a:ext>
            </a:extLst>
          </p:cNvPr>
          <p:cNvSpPr txBox="1"/>
          <p:nvPr/>
        </p:nvSpPr>
        <p:spPr>
          <a:xfrm>
            <a:off x="1" y="0"/>
            <a:ext cx="6858000" cy="215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自動車安全運転センター　令和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8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月</a:t>
            </a:r>
            <a:endParaRPr kumimoji="1" lang="en-US" altLang="ja-JP" sz="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BA9651-16B7-4210-8D88-28142FE18208}"/>
              </a:ext>
            </a:extLst>
          </p:cNvPr>
          <p:cNvSpPr txBox="1"/>
          <p:nvPr/>
        </p:nvSpPr>
        <p:spPr>
          <a:xfrm>
            <a:off x="-1" y="212421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調査研究の方法</a:t>
            </a:r>
            <a:endParaRPr kumimoji="1" lang="en-US" altLang="ja-JP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２種類のチャイルドシートを使用した場合と、椅子のままの場合の３種類で比較をしました。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FA5AAB-5E3E-488F-87FA-D9F69E88DD61}"/>
              </a:ext>
            </a:extLst>
          </p:cNvPr>
          <p:cNvSpPr txBox="1"/>
          <p:nvPr/>
        </p:nvSpPr>
        <p:spPr>
          <a:xfrm>
            <a:off x="3429000" y="4645709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ラップベルトと腰</a:t>
            </a:r>
            <a:endParaRPr kumimoji="1" lang="en-US" altLang="ja-JP" sz="12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7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ラップベルトのつけ方が悪いと、事故の時にラップベルトがお腹に食い込んで危険です。ラップベルトは骨盤（上端）より下を通ることが大切です。ブースターシートやジュニアシートにあるベルトガイドにより、ラップベルトの位置が改善しました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5ECA1E-770B-4A5A-AA19-8B227FEFE2E5}"/>
              </a:ext>
            </a:extLst>
          </p:cNvPr>
          <p:cNvSpPr txBox="1"/>
          <p:nvPr/>
        </p:nvSpPr>
        <p:spPr>
          <a:xfrm>
            <a:off x="3429000" y="8104222"/>
            <a:ext cx="19984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kumimoji="1"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結論</a:t>
            </a:r>
            <a:endParaRPr kumimoji="1" lang="en-US" altLang="ja-JP" sz="16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0"/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シートベルトが子どもの体をとおる位置は、チャイルドシートを使うことで改善しました。小学生になっても体格が小柄な子どもはチャイルドシートを活用しましょう。</a:t>
            </a:r>
            <a:endParaRPr kumimoji="1" lang="en-US" altLang="ja-JP" sz="9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0"/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この資料は令和</a:t>
            </a:r>
            <a:r>
              <a:rPr kumimoji="1"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7</a:t>
            </a:r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年度「子どものシートベルト着用およびチャイルドシート使用に関する調査研究」の成果に基づき作成しています。</a:t>
            </a:r>
            <a:endParaRPr kumimoji="1" lang="en-US" altLang="ja-JP" sz="9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algn="r" eaLnBrk="0"/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詳細はこちらのサイトへ→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625142-A838-4553-B054-30B4B97DDCD5}"/>
              </a:ext>
            </a:extLst>
          </p:cNvPr>
          <p:cNvSpPr txBox="1"/>
          <p:nvPr/>
        </p:nvSpPr>
        <p:spPr>
          <a:xfrm>
            <a:off x="3429000" y="62999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</a:rPr>
              <a:t>調査研究の結果</a:t>
            </a:r>
            <a:endParaRPr kumimoji="1" lang="en-US" altLang="ja-JP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746C42-8732-40EF-953A-726C18F19F3F}"/>
              </a:ext>
            </a:extLst>
          </p:cNvPr>
          <p:cNvSpPr txBox="1"/>
          <p:nvPr/>
        </p:nvSpPr>
        <p:spPr>
          <a:xfrm>
            <a:off x="3430708" y="1070441"/>
            <a:ext cx="3429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ショルダーベルトと肩</a:t>
            </a:r>
            <a:endParaRPr kumimoji="1" lang="en-US" altLang="ja-JP" sz="12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7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ショルダーベルトが肩を通過する位置を確認しました。ショルダーベルトが首や顔にあたると子どもがシートベルトを嫌がり、背中側を通すなど不適切な装着をしてしまうことがあります。そのためシートベルトが肩の鎖骨をとおるようにすることが重要です。</a:t>
            </a:r>
            <a:endParaRPr kumimoji="1" lang="en-US" altLang="ja-JP" sz="7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7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実験では、座席のみでは顔や首にシートベルトが接触していましたが、ブースターシートやジュニアシートで体が持ち上がることで、改善しました。</a:t>
            </a:r>
          </a:p>
        </p:txBody>
      </p:sp>
      <p:pic>
        <p:nvPicPr>
          <p:cNvPr id="28" name="図プレースホルダー 2">
            <a:extLst>
              <a:ext uri="{FF2B5EF4-FFF2-40B4-BE49-F238E27FC236}">
                <a16:creationId xmlns:a16="http://schemas.microsoft.com/office/drawing/2014/main" id="{1FC04909-EC53-4189-93CE-16817E602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2260322" y="7233020"/>
            <a:ext cx="1080000" cy="81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9" name="図プレースホルダー 2">
            <a:extLst>
              <a:ext uri="{FF2B5EF4-FFF2-40B4-BE49-F238E27FC236}">
                <a16:creationId xmlns:a16="http://schemas.microsoft.com/office/drawing/2014/main" id="{61DA878D-7E4E-4C33-BB5A-EED49E0564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2260322" y="6263178"/>
            <a:ext cx="1080000" cy="81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0" name="図プレースホルダー 4">
            <a:extLst>
              <a:ext uri="{FF2B5EF4-FFF2-40B4-BE49-F238E27FC236}">
                <a16:creationId xmlns:a16="http://schemas.microsoft.com/office/drawing/2014/main" id="{521CF948-4C5A-4641-BCF6-AECC052DCE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2260322" y="5294522"/>
            <a:ext cx="1080000" cy="81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DBF757A-BB42-466C-AE16-3B37BDBEE9F4}"/>
              </a:ext>
            </a:extLst>
          </p:cNvPr>
          <p:cNvSpPr txBox="1"/>
          <p:nvPr/>
        </p:nvSpPr>
        <p:spPr>
          <a:xfrm>
            <a:off x="0" y="4577407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小学生がチャイルドシートを使用することでシートベルトの装着状況がどのようになるのか、実験を行いました。身長のちがう</a:t>
            </a:r>
            <a:r>
              <a:rPr kumimoji="1"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53</a:t>
            </a:r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人の小学生に模擬座席でシートベルトを着用してもらいました。</a:t>
            </a:r>
            <a:endParaRPr kumimoji="1" lang="en-US" altLang="ja-JP" sz="9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7B46382-A583-47E1-8C0D-E84E95F13CDF}"/>
              </a:ext>
            </a:extLst>
          </p:cNvPr>
          <p:cNvGrpSpPr/>
          <p:nvPr/>
        </p:nvGrpSpPr>
        <p:grpSpPr>
          <a:xfrm>
            <a:off x="267694" y="2997323"/>
            <a:ext cx="861703" cy="1343308"/>
            <a:chOff x="1204806" y="3438387"/>
            <a:chExt cx="861703" cy="1343308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0CBD1E02-69B8-44EB-83C0-F910885C1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4" t="37944" r="39247" b="16537"/>
            <a:stretch/>
          </p:blipFill>
          <p:spPr>
            <a:xfrm>
              <a:off x="1204806" y="3438387"/>
              <a:ext cx="820596" cy="1127864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298865A-CBBB-4B01-B4A1-660E6F01D620}"/>
                </a:ext>
              </a:extLst>
            </p:cNvPr>
            <p:cNvSpPr txBox="1"/>
            <p:nvPr/>
          </p:nvSpPr>
          <p:spPr>
            <a:xfrm>
              <a:off x="1204806" y="4566251"/>
              <a:ext cx="86170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/>
                <a:t>①座席のまま</a:t>
              </a: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D43EF5-5342-4377-8E4E-12A2D07365C4}"/>
              </a:ext>
            </a:extLst>
          </p:cNvPr>
          <p:cNvSpPr txBox="1"/>
          <p:nvPr/>
        </p:nvSpPr>
        <p:spPr>
          <a:xfrm>
            <a:off x="1229054" y="3704150"/>
            <a:ext cx="1106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dirty="0"/>
              <a:t>②ブースターシート</a:t>
            </a:r>
            <a:endParaRPr kumimoji="1" lang="en-US" altLang="ja-JP" sz="800" dirty="0"/>
          </a:p>
          <a:p>
            <a:r>
              <a:rPr kumimoji="1" lang="ja-JP" altLang="en-US" sz="800" dirty="0"/>
              <a:t>（座面のみ）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EA17BB6-4119-432A-A8E1-9703E8B68871}"/>
              </a:ext>
            </a:extLst>
          </p:cNvPr>
          <p:cNvSpPr txBox="1"/>
          <p:nvPr/>
        </p:nvSpPr>
        <p:spPr>
          <a:xfrm>
            <a:off x="2197510" y="4118208"/>
            <a:ext cx="12314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dirty="0"/>
              <a:t>③ジュニアシート</a:t>
            </a:r>
            <a:endParaRPr kumimoji="1" lang="en-US" altLang="ja-JP" sz="800" dirty="0"/>
          </a:p>
          <a:p>
            <a:r>
              <a:rPr kumimoji="1" lang="ja-JP" altLang="en-US" sz="800" dirty="0"/>
              <a:t>（座面と背もたれ）</a:t>
            </a:r>
          </a:p>
        </p:txBody>
      </p:sp>
      <p:pic>
        <p:nvPicPr>
          <p:cNvPr id="41" name="図プレースホルダー 14">
            <a:extLst>
              <a:ext uri="{FF2B5EF4-FFF2-40B4-BE49-F238E27FC236}">
                <a16:creationId xmlns:a16="http://schemas.microsoft.com/office/drawing/2014/main" id="{44ADFA8F-7FDA-4EE4-86D8-0210509D5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65" t="26003" r="36372" b="33336"/>
          <a:stretch/>
        </p:blipFill>
        <p:spPr>
          <a:xfrm>
            <a:off x="147683" y="8397808"/>
            <a:ext cx="1203680" cy="1306186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BE5F12F-E096-4803-8277-0D365204FF68}"/>
              </a:ext>
            </a:extLst>
          </p:cNvPr>
          <p:cNvSpPr txBox="1"/>
          <p:nvPr/>
        </p:nvSpPr>
        <p:spPr>
          <a:xfrm>
            <a:off x="932693" y="8996013"/>
            <a:ext cx="798737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kumimoji="1" lang="ja-JP" altLang="en-US" sz="800" dirty="0"/>
              <a:t>ラップベルト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E75E506F-9800-4941-8724-6B493C25FCF5}"/>
              </a:ext>
            </a:extLst>
          </p:cNvPr>
          <p:cNvCxnSpPr>
            <a:cxnSpLocks/>
          </p:cNvCxnSpPr>
          <p:nvPr/>
        </p:nvCxnSpPr>
        <p:spPr>
          <a:xfrm flipH="1">
            <a:off x="835942" y="9137135"/>
            <a:ext cx="162422" cy="1362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D6DDECD-9FB6-417A-A88F-436AAE76F1D5}"/>
              </a:ext>
            </a:extLst>
          </p:cNvPr>
          <p:cNvSpPr txBox="1"/>
          <p:nvPr/>
        </p:nvSpPr>
        <p:spPr>
          <a:xfrm>
            <a:off x="835942" y="8604611"/>
            <a:ext cx="89100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kumimoji="1" lang="ja-JP" altLang="en-US" sz="800" dirty="0"/>
              <a:t>ショルダーベルト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5472D5B-6867-4E2D-A64E-497D0E9F90D1}"/>
              </a:ext>
            </a:extLst>
          </p:cNvPr>
          <p:cNvCxnSpPr>
            <a:cxnSpLocks/>
          </p:cNvCxnSpPr>
          <p:nvPr/>
        </p:nvCxnSpPr>
        <p:spPr>
          <a:xfrm flipH="1">
            <a:off x="661350" y="8745576"/>
            <a:ext cx="406058" cy="2104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5311942-B01F-4A27-8E82-97E2B240EAC3}"/>
              </a:ext>
            </a:extLst>
          </p:cNvPr>
          <p:cNvSpPr txBox="1"/>
          <p:nvPr/>
        </p:nvSpPr>
        <p:spPr>
          <a:xfrm>
            <a:off x="1669933" y="8431538"/>
            <a:ext cx="165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シートベルトを上のショルダーベルトと下のラップベルトに分けて、それぞれを評価しました。</a:t>
            </a:r>
            <a:endParaRPr kumimoji="1" lang="en-US" altLang="ja-JP" sz="9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eaLnBrk="0"/>
            <a:r>
              <a:rPr kumimoji="1" lang="ja-JP" altLang="en-US" sz="9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ショルダーベルトでは肩をとおる位置を調べました。ラップベルトは腰をとおる位置を調べました。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8BB9A67-0D5A-43BA-A146-8C25397255C7}"/>
              </a:ext>
            </a:extLst>
          </p:cNvPr>
          <p:cNvGrpSpPr/>
          <p:nvPr/>
        </p:nvGrpSpPr>
        <p:grpSpPr>
          <a:xfrm>
            <a:off x="2095807" y="776085"/>
            <a:ext cx="1279874" cy="1086895"/>
            <a:chOff x="2095807" y="655403"/>
            <a:chExt cx="1279874" cy="1086895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9413C411-3655-4FE3-92C7-218B69BD5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6021" t="31004" r="46237" b="27552"/>
            <a:stretch/>
          </p:blipFill>
          <p:spPr>
            <a:xfrm>
              <a:off x="2095807" y="655403"/>
              <a:ext cx="1279874" cy="1027714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1F62C530-19DD-4BA1-8349-2A864F235543}"/>
                </a:ext>
              </a:extLst>
            </p:cNvPr>
            <p:cNvSpPr txBox="1"/>
            <p:nvPr/>
          </p:nvSpPr>
          <p:spPr>
            <a:xfrm>
              <a:off x="2416228" y="1573021"/>
              <a:ext cx="959453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00" dirty="0"/>
                <a:t>Martha Warren </a:t>
              </a:r>
              <a:r>
                <a:rPr kumimoji="1" lang="en-US" altLang="ja-JP" sz="500" dirty="0" err="1"/>
                <a:t>Bidez</a:t>
              </a:r>
              <a:r>
                <a:rPr kumimoji="1" lang="en-US" altLang="ja-JP" sz="500" dirty="0">
                  <a:latin typeface="Arial" panose="020B0604020202020204" pitchFamily="34" charset="0"/>
                  <a:cs typeface="Arial" panose="020B0604020202020204" pitchFamily="34" charset="0"/>
                </a:rPr>
                <a:t> 2001</a:t>
              </a:r>
              <a:endParaRPr kumimoji="1" lang="en-US" altLang="ja-JP" sz="500" dirty="0"/>
            </a:p>
          </p:txBody>
        </p:sp>
        <p:sp>
          <p:nvSpPr>
            <p:cNvPr id="60" name="矢印: 右 59">
              <a:extLst>
                <a:ext uri="{FF2B5EF4-FFF2-40B4-BE49-F238E27FC236}">
                  <a16:creationId xmlns:a16="http://schemas.microsoft.com/office/drawing/2014/main" id="{37F5586A-C060-41DB-BC9F-B89A4F9468C5}"/>
                </a:ext>
              </a:extLst>
            </p:cNvPr>
            <p:cNvSpPr/>
            <p:nvPr/>
          </p:nvSpPr>
          <p:spPr>
            <a:xfrm rot="3600000">
              <a:off x="2442887" y="942920"/>
              <a:ext cx="194237" cy="15357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矢印: 右 60">
              <a:extLst>
                <a:ext uri="{FF2B5EF4-FFF2-40B4-BE49-F238E27FC236}">
                  <a16:creationId xmlns:a16="http://schemas.microsoft.com/office/drawing/2014/main" id="{7021FC11-D24B-4BD4-88F6-ECF9D8E1268A}"/>
                </a:ext>
              </a:extLst>
            </p:cNvPr>
            <p:cNvSpPr/>
            <p:nvPr/>
          </p:nvSpPr>
          <p:spPr>
            <a:xfrm rot="3600000">
              <a:off x="2907108" y="1022943"/>
              <a:ext cx="194237" cy="15357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68" name="グラフ 67">
            <a:extLst>
              <a:ext uri="{FF2B5EF4-FFF2-40B4-BE49-F238E27FC236}">
                <a16:creationId xmlns:a16="http://schemas.microsoft.com/office/drawing/2014/main" id="{E72D2F22-4441-4569-90BF-98FD76E3E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063629"/>
              </p:ext>
            </p:extLst>
          </p:nvPr>
        </p:nvGraphicFramePr>
        <p:xfrm>
          <a:off x="3537861" y="1904925"/>
          <a:ext cx="321227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1" name="グラフ 70">
            <a:extLst>
              <a:ext uri="{FF2B5EF4-FFF2-40B4-BE49-F238E27FC236}">
                <a16:creationId xmlns:a16="http://schemas.microsoft.com/office/drawing/2014/main" id="{CCB27F72-219F-481C-AEF3-5F978C777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588304"/>
              </p:ext>
            </p:extLst>
          </p:nvPr>
        </p:nvGraphicFramePr>
        <p:xfrm>
          <a:off x="3529515" y="5262815"/>
          <a:ext cx="32112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19BD8E5-5DEA-4946-8C91-7966F7C90EC5}"/>
              </a:ext>
            </a:extLst>
          </p:cNvPr>
          <p:cNvSpPr txBox="1"/>
          <p:nvPr/>
        </p:nvSpPr>
        <p:spPr>
          <a:xfrm>
            <a:off x="2260322" y="5153046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ja-JP" altLang="en-US" sz="800" dirty="0"/>
              <a:t>③ジュニアシート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EBB3947-4107-45BF-86C1-1F4DAE9541E2}"/>
              </a:ext>
            </a:extLst>
          </p:cNvPr>
          <p:cNvSpPr txBox="1"/>
          <p:nvPr/>
        </p:nvSpPr>
        <p:spPr>
          <a:xfrm>
            <a:off x="1153905" y="5153046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ja-JP" altLang="en-US" sz="800" dirty="0"/>
              <a:t>②ブースターシート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F2FF8DB-5B6E-4381-B300-6A10E2F56319}"/>
              </a:ext>
            </a:extLst>
          </p:cNvPr>
          <p:cNvSpPr txBox="1"/>
          <p:nvPr/>
        </p:nvSpPr>
        <p:spPr>
          <a:xfrm>
            <a:off x="47488" y="5153046"/>
            <a:ext cx="1080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ja-JP" altLang="en-US" sz="800" dirty="0"/>
              <a:t>①座席のまま</a:t>
            </a:r>
          </a:p>
        </p:txBody>
      </p:sp>
      <p:pic>
        <p:nvPicPr>
          <p:cNvPr id="79" name="図プレースホルダー 4">
            <a:extLst>
              <a:ext uri="{FF2B5EF4-FFF2-40B4-BE49-F238E27FC236}">
                <a16:creationId xmlns:a16="http://schemas.microsoft.com/office/drawing/2014/main" id="{FE136EF3-7D92-48A2-910B-65EF7D8A995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1153905" y="5294522"/>
            <a:ext cx="1080000" cy="810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0" name="図プレースホルダー 4">
            <a:extLst>
              <a:ext uri="{FF2B5EF4-FFF2-40B4-BE49-F238E27FC236}">
                <a16:creationId xmlns:a16="http://schemas.microsoft.com/office/drawing/2014/main" id="{C15DE9FB-4A1C-46A1-9E42-A4BCF1FCD2E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47488" y="5294522"/>
            <a:ext cx="1080000" cy="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1" name="図プレースホルダー 2">
            <a:extLst>
              <a:ext uri="{FF2B5EF4-FFF2-40B4-BE49-F238E27FC236}">
                <a16:creationId xmlns:a16="http://schemas.microsoft.com/office/drawing/2014/main" id="{55FD7D32-F90F-44E8-AE28-D4E5C045D81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47488" y="7233020"/>
            <a:ext cx="1080000" cy="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2" name="図プレースホルダー 2">
            <a:extLst>
              <a:ext uri="{FF2B5EF4-FFF2-40B4-BE49-F238E27FC236}">
                <a16:creationId xmlns:a16="http://schemas.microsoft.com/office/drawing/2014/main" id="{B352D135-9666-4880-89BE-688580CEA6B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47488" y="6263178"/>
            <a:ext cx="1080000" cy="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3" name="図プレースホルダー 2">
            <a:extLst>
              <a:ext uri="{FF2B5EF4-FFF2-40B4-BE49-F238E27FC236}">
                <a16:creationId xmlns:a16="http://schemas.microsoft.com/office/drawing/2014/main" id="{923324A5-547E-4205-AC16-A352F44D613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1153905" y="6263178"/>
            <a:ext cx="1080000" cy="810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4" name="図プレースホルダー 2">
            <a:extLst>
              <a:ext uri="{FF2B5EF4-FFF2-40B4-BE49-F238E27FC236}">
                <a16:creationId xmlns:a16="http://schemas.microsoft.com/office/drawing/2014/main" id="{CEE121F6-76C4-4750-B974-1F8F85E8AE6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r="111"/>
          <a:stretch/>
        </p:blipFill>
        <p:spPr>
          <a:xfrm>
            <a:off x="1153905" y="7233020"/>
            <a:ext cx="1080000" cy="810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3F315B9-911E-42F6-9326-1185D74DC694}"/>
              </a:ext>
            </a:extLst>
          </p:cNvPr>
          <p:cNvSpPr txBox="1"/>
          <p:nvPr/>
        </p:nvSpPr>
        <p:spPr>
          <a:xfrm>
            <a:off x="5279922" y="8308427"/>
            <a:ext cx="1578077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https://www.jsdc.or.jp</a:t>
            </a:r>
            <a:endParaRPr lang="ja-JP" altLang="en-US" sz="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6AE2EA-747F-4ABE-842B-F807099E46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63559" y1="50898" x2="63559" y2="50898"/>
                        <a14:foregroundMark x1="49153" y1="44140" x2="49153" y2="44140"/>
                        <a14:foregroundMark x1="32082" y1="39264" x2="32082" y2="39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35" y="257976"/>
            <a:ext cx="726169" cy="1027714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BCD5175-8497-44EA-857C-C547FFFC08BC}"/>
              </a:ext>
            </a:extLst>
          </p:cNvPr>
          <p:cNvSpPr txBox="1"/>
          <p:nvPr/>
        </p:nvSpPr>
        <p:spPr>
          <a:xfrm>
            <a:off x="2529000" y="-3291"/>
            <a:ext cx="180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調査研究ニュース　第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48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号　</a:t>
            </a:r>
            <a:r>
              <a:rPr kumimoji="1"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kumimoji="1" lang="ja-JP" altLang="en-US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版</a:t>
            </a:r>
            <a:endParaRPr kumimoji="1" lang="en-US" altLang="ja-JP" sz="8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34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458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大賀 涼</dc:creator>
  <cp:lastModifiedBy>大賀 涼</cp:lastModifiedBy>
  <cp:revision>55</cp:revision>
  <cp:lastPrinted>2026-07-02T01:00:22Z</cp:lastPrinted>
  <dcterms:created xsi:type="dcterms:W3CDTF">2026-06-25T00:25:34Z</dcterms:created>
  <dcterms:modified xsi:type="dcterms:W3CDTF">2026-07-02T01:15:39Z</dcterms:modified>
</cp:coreProperties>
</file>